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00" userDrawn="1">
          <p15:clr>
            <a:srgbClr val="A4A3A4"/>
          </p15:clr>
        </p15:guide>
        <p15:guide id="2" pos="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AB998F"/>
    <a:srgbClr val="0064A4"/>
    <a:srgbClr val="29639E"/>
    <a:srgbClr val="FFD200"/>
    <a:srgbClr val="F78D2D"/>
    <a:srgbClr val="E0E9ED"/>
    <a:srgbClr val="094F93"/>
    <a:srgbClr val="0C3B80"/>
    <a:srgbClr val="0C2A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89081" autoAdjust="0"/>
  </p:normalViewPr>
  <p:slideViewPr>
    <p:cSldViewPr snapToGrid="0" snapToObjects="1">
      <p:cViewPr varScale="1">
        <p:scale>
          <a:sx n="79" d="100"/>
          <a:sy n="79" d="100"/>
        </p:scale>
        <p:origin x="211" y="72"/>
      </p:cViewPr>
      <p:guideLst>
        <p:guide orient="horz" pos="3600"/>
        <p:guide pos="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bey Jeliazkova" userId="70814d56-656a-4aaa-994b-be84152a98ee" providerId="ADAL" clId="{865A70D5-B05B-43E9-BBB4-3BDB1179CE0C}"/>
    <pc:docChg chg="undo custSel modSld">
      <pc:chgData name="Abbey Jeliazkova" userId="70814d56-656a-4aaa-994b-be84152a98ee" providerId="ADAL" clId="{865A70D5-B05B-43E9-BBB4-3BDB1179CE0C}" dt="2024-05-16T21:58:32.366" v="10" actId="3064"/>
      <pc:docMkLst>
        <pc:docMk/>
      </pc:docMkLst>
      <pc:sldChg chg="modSp mod">
        <pc:chgData name="Abbey Jeliazkova" userId="70814d56-656a-4aaa-994b-be84152a98ee" providerId="ADAL" clId="{865A70D5-B05B-43E9-BBB4-3BDB1179CE0C}" dt="2024-05-16T21:58:32.366" v="10" actId="3064"/>
        <pc:sldMkLst>
          <pc:docMk/>
          <pc:sldMk cId="1390812534" sldId="261"/>
        </pc:sldMkLst>
        <pc:graphicFrameChg chg="modGraphic">
          <ac:chgData name="Abbey Jeliazkova" userId="70814d56-656a-4aaa-994b-be84152a98ee" providerId="ADAL" clId="{865A70D5-B05B-43E9-BBB4-3BDB1179CE0C}" dt="2024-05-16T21:58:32.366" v="10" actId="3064"/>
          <ac:graphicFrameMkLst>
            <pc:docMk/>
            <pc:sldMk cId="1390812534" sldId="261"/>
            <ac:graphicFrameMk id="4" creationId="{83BB79A4-0372-C51C-9A4C-860229A4BE7A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8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r">
              <a:defRPr sz="1200"/>
            </a:lvl1pPr>
          </a:lstStyle>
          <a:p>
            <a:fld id="{FDB5A3B7-17A2-924A-913E-3624CD424135}" type="datetime1">
              <a:rPr lang="en-US" smtClean="0"/>
              <a:t>5/16/2024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r">
              <a:defRPr sz="1200"/>
            </a:lvl1pPr>
          </a:lstStyle>
          <a:p>
            <a:fld id="{A6E7DA58-A925-D84E-8B80-66AE0AD3C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3348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r">
              <a:defRPr sz="1200"/>
            </a:lvl1pPr>
          </a:lstStyle>
          <a:p>
            <a:fld id="{A4FE4EFA-584C-8B41-BAE7-34635E62B17B}" type="datetime1">
              <a:rPr lang="en-US" smtClean="0"/>
              <a:t>5/16/2024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6" tIns="48328" rIns="96656" bIns="4832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56" tIns="48328" rIns="96656" bIns="4832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r">
              <a:defRPr sz="1200"/>
            </a:lvl1pPr>
          </a:lstStyle>
          <a:p>
            <a:fld id="{332258F1-7A46-944D-A49B-F9115F555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5315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46000">
              <a:schemeClr val="accent4">
                <a:lumMod val="95000"/>
                <a:lumOff val="5000"/>
              </a:schemeClr>
            </a:gs>
            <a:gs pos="100000">
              <a:schemeClr val="accent4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204261"/>
            <a:ext cx="9144000" cy="4776261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4572000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46000">
                <a:schemeClr val="accent4">
                  <a:lumMod val="95000"/>
                  <a:lumOff val="5000"/>
                </a:schemeClr>
              </a:gs>
              <a:gs pos="100000">
                <a:schemeClr val="accent4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outerShdw blurRad="2540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0" y="4895242"/>
            <a:ext cx="9144000" cy="1325563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024" y="6431138"/>
            <a:ext cx="6779951" cy="21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685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ith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6" y="47408"/>
            <a:ext cx="8685832" cy="897987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086" y="1043681"/>
            <a:ext cx="8685832" cy="5133282"/>
          </a:xfrm>
        </p:spPr>
        <p:txBody>
          <a:bodyPr>
            <a:normAutofit/>
          </a:bodyPr>
          <a:lstStyle>
            <a:lvl1pPr marL="0" indent="0">
              <a:buClrTx/>
              <a:buNone/>
              <a:defRPr sz="2400"/>
            </a:lvl1pPr>
            <a:lvl2pPr>
              <a:buClrTx/>
              <a:defRPr sz="2000"/>
            </a:lvl2pPr>
            <a:lvl3pPr>
              <a:buClrTx/>
              <a:defRPr sz="1800"/>
            </a:lvl3pPr>
            <a:lvl4pPr>
              <a:buClrTx/>
              <a:defRPr sz="1600"/>
            </a:lvl4pPr>
            <a:lvl5pPr>
              <a:buClrTx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26569" y="937645"/>
            <a:ext cx="8690867" cy="0"/>
          </a:xfrm>
          <a:prstGeom prst="line">
            <a:avLst/>
          </a:prstGeom>
          <a:ln w="28575">
            <a:solidFill>
              <a:srgbClr val="0064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 userDrawn="1"/>
        </p:nvGrpSpPr>
        <p:grpSpPr>
          <a:xfrm>
            <a:off x="0" y="6398563"/>
            <a:ext cx="9144000" cy="476250"/>
            <a:chOff x="0" y="6398563"/>
            <a:chExt cx="9144000" cy="476250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6405562"/>
              <a:ext cx="9144000" cy="457200"/>
            </a:xfrm>
            <a:prstGeom prst="rect">
              <a:avLst/>
            </a:prstGeom>
            <a:solidFill>
              <a:srgbClr val="0064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9174"/>
            <a:stretch/>
          </p:blipFill>
          <p:spPr>
            <a:xfrm>
              <a:off x="7372673" y="6398563"/>
              <a:ext cx="1771327" cy="476250"/>
            </a:xfrm>
            <a:prstGeom prst="rect">
              <a:avLst/>
            </a:prstGeom>
          </p:spPr>
        </p:pic>
      </p:grp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4030" y="643746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86" y="6525897"/>
            <a:ext cx="6779951" cy="21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233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ithout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6" y="47408"/>
            <a:ext cx="8685832" cy="897987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086" y="1043681"/>
            <a:ext cx="8685832" cy="5133282"/>
          </a:xfrm>
        </p:spPr>
        <p:txBody>
          <a:bodyPr>
            <a:normAutofit/>
          </a:bodyPr>
          <a:lstStyle>
            <a:lvl1pPr marL="0" indent="0">
              <a:buClrTx/>
              <a:buNone/>
              <a:defRPr sz="2400"/>
            </a:lvl1pPr>
            <a:lvl2pPr>
              <a:buClrTx/>
              <a:defRPr sz="2000"/>
            </a:lvl2pPr>
            <a:lvl3pPr>
              <a:buClrTx/>
              <a:defRPr sz="1800"/>
            </a:lvl3pPr>
            <a:lvl4pPr>
              <a:buClrTx/>
              <a:defRPr sz="1600"/>
            </a:lvl4pPr>
            <a:lvl5pPr>
              <a:buClrTx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0" y="6398563"/>
            <a:ext cx="9144000" cy="476250"/>
            <a:chOff x="0" y="6398563"/>
            <a:chExt cx="9144000" cy="476250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6405562"/>
              <a:ext cx="9144000" cy="457200"/>
            </a:xfrm>
            <a:prstGeom prst="rect">
              <a:avLst/>
            </a:prstGeom>
            <a:solidFill>
              <a:srgbClr val="0064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9174"/>
            <a:stretch/>
          </p:blipFill>
          <p:spPr>
            <a:xfrm>
              <a:off x="7372673" y="6398563"/>
              <a:ext cx="1771327" cy="476250"/>
            </a:xfrm>
            <a:prstGeom prst="rect">
              <a:avLst/>
            </a:prstGeom>
          </p:spPr>
        </p:pic>
      </p:grp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4030" y="643746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86" y="6525897"/>
            <a:ext cx="6779951" cy="21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815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86" y="6525897"/>
            <a:ext cx="6779951" cy="21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51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blue background">
    <p:bg>
      <p:bgPr>
        <a:solidFill>
          <a:srgbClr val="0064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8"/>
          <p:cNvSpPr>
            <a:spLocks noGrp="1"/>
          </p:cNvSpPr>
          <p:nvPr>
            <p:ph type="title"/>
          </p:nvPr>
        </p:nvSpPr>
        <p:spPr>
          <a:xfrm>
            <a:off x="381276" y="242459"/>
            <a:ext cx="8412480" cy="906114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sz="quarter" idx="10"/>
          </p:nvPr>
        </p:nvSpPr>
        <p:spPr>
          <a:xfrm>
            <a:off x="381276" y="1301322"/>
            <a:ext cx="8412480" cy="4027146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024" y="6431138"/>
            <a:ext cx="6779951" cy="21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87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bg>
      <p:bgPr>
        <a:solidFill>
          <a:srgbClr val="0064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1" y="377332"/>
            <a:ext cx="9144000" cy="4898849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024" y="6431138"/>
            <a:ext cx="6779951" cy="21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859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477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4" r:id="rId3"/>
    <p:sldLayoutId id="2147483665" r:id="rId4"/>
    <p:sldLayoutId id="2147483667" r:id="rId5"/>
    <p:sldLayoutId id="2147483666" r:id="rId6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Box 41">
            <a:extLst>
              <a:ext uri="{FF2B5EF4-FFF2-40B4-BE49-F238E27FC236}">
                <a16:creationId xmlns:a16="http://schemas.microsoft.com/office/drawing/2014/main" id="{43179022-A606-1B12-CA49-3B195610CE31}"/>
              </a:ext>
            </a:extLst>
          </p:cNvPr>
          <p:cNvSpPr txBox="1"/>
          <p:nvPr/>
        </p:nvSpPr>
        <p:spPr>
          <a:xfrm>
            <a:off x="1826361" y="158120"/>
            <a:ext cx="56230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400" b="1" dirty="0">
                <a:solidFill>
                  <a:prstClr val="black"/>
                </a:solidFill>
              </a:rPr>
              <a:t>Competitive Benchmarking Example: User Communities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3E71345-FDF7-E64B-B9E0-CAD7C936B09C}"/>
              </a:ext>
            </a:extLst>
          </p:cNvPr>
          <p:cNvSpPr txBox="1"/>
          <p:nvPr/>
        </p:nvSpPr>
        <p:spPr>
          <a:xfrm>
            <a:off x="7449424" y="6493406"/>
            <a:ext cx="169457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/>
              <a:t>Last Updated: 4/4/2024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B2AAABE-CDAB-428E-C4F1-29FBA61718BF}"/>
              </a:ext>
            </a:extLst>
          </p:cNvPr>
          <p:cNvSpPr txBox="1"/>
          <p:nvPr/>
        </p:nvSpPr>
        <p:spPr>
          <a:xfrm>
            <a:off x="124973" y="6493406"/>
            <a:ext cx="319189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/>
              <a:t>Source: https://www.feverbee.com/communitybenchmarks/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3BB79A4-0372-C51C-9A4C-860229A4BE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326136"/>
              </p:ext>
            </p:extLst>
          </p:nvPr>
        </p:nvGraphicFramePr>
        <p:xfrm>
          <a:off x="243191" y="1134353"/>
          <a:ext cx="8601199" cy="5150028"/>
        </p:xfrm>
        <a:graphic>
          <a:graphicData uri="http://schemas.openxmlformats.org/drawingml/2006/table">
            <a:tbl>
              <a:tblPr firstRow="1" bandRow="1"/>
              <a:tblGrid>
                <a:gridCol w="885218">
                  <a:extLst>
                    <a:ext uri="{9D8B030D-6E8A-4147-A177-3AD203B41FA5}">
                      <a16:colId xmlns:a16="http://schemas.microsoft.com/office/drawing/2014/main" val="4235044696"/>
                    </a:ext>
                  </a:extLst>
                </a:gridCol>
                <a:gridCol w="886788">
                  <a:extLst>
                    <a:ext uri="{9D8B030D-6E8A-4147-A177-3AD203B41FA5}">
                      <a16:colId xmlns:a16="http://schemas.microsoft.com/office/drawing/2014/main" val="2308050687"/>
                    </a:ext>
                  </a:extLst>
                </a:gridCol>
                <a:gridCol w="975599">
                  <a:extLst>
                    <a:ext uri="{9D8B030D-6E8A-4147-A177-3AD203B41FA5}">
                      <a16:colId xmlns:a16="http://schemas.microsoft.com/office/drawing/2014/main" val="2201589610"/>
                    </a:ext>
                  </a:extLst>
                </a:gridCol>
                <a:gridCol w="975599">
                  <a:extLst>
                    <a:ext uri="{9D8B030D-6E8A-4147-A177-3AD203B41FA5}">
                      <a16:colId xmlns:a16="http://schemas.microsoft.com/office/drawing/2014/main" val="1690416569"/>
                    </a:ext>
                  </a:extLst>
                </a:gridCol>
                <a:gridCol w="975599">
                  <a:extLst>
                    <a:ext uri="{9D8B030D-6E8A-4147-A177-3AD203B41FA5}">
                      <a16:colId xmlns:a16="http://schemas.microsoft.com/office/drawing/2014/main" val="3328196372"/>
                    </a:ext>
                  </a:extLst>
                </a:gridCol>
                <a:gridCol w="975599">
                  <a:extLst>
                    <a:ext uri="{9D8B030D-6E8A-4147-A177-3AD203B41FA5}">
                      <a16:colId xmlns:a16="http://schemas.microsoft.com/office/drawing/2014/main" val="3716929008"/>
                    </a:ext>
                  </a:extLst>
                </a:gridCol>
                <a:gridCol w="975599">
                  <a:extLst>
                    <a:ext uri="{9D8B030D-6E8A-4147-A177-3AD203B41FA5}">
                      <a16:colId xmlns:a16="http://schemas.microsoft.com/office/drawing/2014/main" val="1266298660"/>
                    </a:ext>
                  </a:extLst>
                </a:gridCol>
                <a:gridCol w="975599">
                  <a:extLst>
                    <a:ext uri="{9D8B030D-6E8A-4147-A177-3AD203B41FA5}">
                      <a16:colId xmlns:a16="http://schemas.microsoft.com/office/drawing/2014/main" val="4247790536"/>
                    </a:ext>
                  </a:extLst>
                </a:gridCol>
                <a:gridCol w="975599">
                  <a:extLst>
                    <a:ext uri="{9D8B030D-6E8A-4147-A177-3AD203B41FA5}">
                      <a16:colId xmlns:a16="http://schemas.microsoft.com/office/drawing/2014/main" val="4155964166"/>
                    </a:ext>
                  </a:extLst>
                </a:gridCol>
              </a:tblGrid>
              <a:tr h="402617"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Salesforce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ServiceNow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err="1">
                          <a:solidFill>
                            <a:schemeClr val="bg1"/>
                          </a:solidFill>
                        </a:rPr>
                        <a:t>OutSystems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Tableau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err="1">
                          <a:solidFill>
                            <a:schemeClr val="bg1"/>
                          </a:solidFill>
                        </a:rPr>
                        <a:t>Alterux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UiPath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Atlassian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Blue Prism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104015"/>
                  </a:ext>
                </a:extLst>
              </a:tr>
              <a:tr h="578053">
                <a:tc>
                  <a:txBody>
                    <a:bodyPr/>
                    <a:lstStyle/>
                    <a:p>
                      <a:r>
                        <a:rPr lang="en-US" sz="1000" b="1" dirty="0"/>
                        <a:t>Community Created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2006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2012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2013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2015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2015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2016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2017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2019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5762771"/>
                  </a:ext>
                </a:extLst>
              </a:tr>
              <a:tr h="578053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/>
                        <a:t>Platform(s)</a:t>
                      </a:r>
                    </a:p>
                    <a:p>
                      <a:endParaRPr lang="en-US" sz="1000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Salesforce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ServiceNow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Custom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Salesforce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/>
                        <a:t>Khoros</a:t>
                      </a:r>
                      <a:endParaRPr lang="en-US" sz="1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Discourse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/>
                        <a:t>Khoros</a:t>
                      </a:r>
                      <a:endParaRPr lang="en-US" sz="1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/>
                        <a:t>HigherLogic</a:t>
                      </a:r>
                      <a:endParaRPr lang="en-US" sz="10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3773534"/>
                  </a:ext>
                </a:extLst>
              </a:tr>
              <a:tr h="578053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/>
                        <a:t>Lifecycle Stage</a:t>
                      </a:r>
                    </a:p>
                    <a:p>
                      <a:endParaRPr lang="en-US" sz="1000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Mitosis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Maturity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Saturation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Mitosis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Maturity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Mitosis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Saturation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Maturity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4169454"/>
                  </a:ext>
                </a:extLst>
              </a:tr>
              <a:tr h="578053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/>
                        <a:t>Access</a:t>
                      </a:r>
                    </a:p>
                    <a:p>
                      <a:endParaRPr lang="en-US" sz="1000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Public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Public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Public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Public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Public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Public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Public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Public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7492555"/>
                  </a:ext>
                </a:extLst>
              </a:tr>
              <a:tr h="578053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/>
                        <a:t>Registered Forum Users</a:t>
                      </a:r>
                    </a:p>
                    <a:p>
                      <a:endParaRPr lang="en-US" sz="1000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N/A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300k+ members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539k+ members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42k+ members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293k+ members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114k+ members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4.6m+ members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N/A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711428"/>
                  </a:ext>
                </a:extLst>
              </a:tr>
              <a:tr h="578053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/>
                        <a:t>Search</a:t>
                      </a:r>
                    </a:p>
                    <a:p>
                      <a:endParaRPr lang="en-US" sz="1000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Salesforce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ServiceNow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Custom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/>
                        <a:t>Coveo</a:t>
                      </a:r>
                      <a:endParaRPr lang="en-US" sz="1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/>
                        <a:t>SearchUnify</a:t>
                      </a:r>
                      <a:endParaRPr lang="en-US" sz="1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Discourse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/>
                        <a:t>Khoros</a:t>
                      </a:r>
                      <a:endParaRPr lang="en-US" sz="1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/>
                        <a:t>HigherLogic</a:t>
                      </a:r>
                      <a:endParaRPr lang="en-US" sz="10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2508467"/>
                  </a:ext>
                </a:extLst>
              </a:tr>
              <a:tr h="578053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/>
                        <a:t>Forum Activity</a:t>
                      </a:r>
                    </a:p>
                    <a:p>
                      <a:endParaRPr lang="en-US" sz="1000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800-1000 questions per day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350-380 questions per day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30-40 questions per day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5-10 posts per day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40-50 posts per day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120-140 questions per day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200-230 questions per day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10-15 questions per day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1507472"/>
                  </a:ext>
                </a:extLst>
              </a:tr>
              <a:tr h="578053">
                <a:tc>
                  <a:txBody>
                    <a:bodyPr/>
                    <a:lstStyle/>
                    <a:p>
                      <a:r>
                        <a:rPr lang="en-US" sz="1000" b="1" dirty="0"/>
                        <a:t>No. Groups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20k+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138 groups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N/A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425 groups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51 groups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81 chapters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128 groups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27 groups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7159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0812534"/>
      </p:ext>
    </p:extLst>
  </p:cSld>
  <p:clrMapOvr>
    <a:masterClrMapping/>
  </p:clrMapOvr>
</p:sld>
</file>

<file path=ppt/theme/theme1.xml><?xml version="1.0" encoding="utf-8"?>
<a:theme xmlns:a="http://schemas.openxmlformats.org/drawingml/2006/main" name="DFA Standard Screen PPT Template">
  <a:themeElements>
    <a:clrScheme name="UCI Colors">
      <a:dk1>
        <a:sysClr val="windowText" lastClr="000000"/>
      </a:dk1>
      <a:lt1>
        <a:sysClr val="window" lastClr="FFFFFF"/>
      </a:lt1>
      <a:dk2>
        <a:srgbClr val="1B3D6D"/>
      </a:dk2>
      <a:lt2>
        <a:srgbClr val="F2F2F2"/>
      </a:lt2>
      <a:accent1>
        <a:srgbClr val="6AA2B8"/>
      </a:accent1>
      <a:accent2>
        <a:srgbClr val="FFD200"/>
      </a:accent2>
      <a:accent3>
        <a:srgbClr val="1B3D6D"/>
      </a:accent3>
      <a:accent4>
        <a:srgbClr val="0064A4"/>
      </a:accent4>
      <a:accent5>
        <a:srgbClr val="F78D2D"/>
      </a:accent5>
      <a:accent6>
        <a:srgbClr val="95C93D"/>
      </a:accent6>
      <a:hlink>
        <a:srgbClr val="0000FF"/>
      </a:hlink>
      <a:folHlink>
        <a:srgbClr val="800080"/>
      </a:folHlink>
    </a:clrScheme>
    <a:fontScheme name="Notes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0-dfa-standard-screen-template" id="{8C6A8052-8B35-492C-8A40-9204FE9ACB5F}" vid="{34C352CE-0909-408D-B379-4F8B0172A45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27b7ea0-ce3f-4508-b72e-60d1687a6741" xsi:nil="true"/>
    <lcf76f155ced4ddcb4097134ff3c332f xmlns="c7d115d2-a22b-441c-a8fd-47890bb02cd9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45313F551A814E9BD8167EB4EF1B1B" ma:contentTypeVersion="12" ma:contentTypeDescription="Create a new document." ma:contentTypeScope="" ma:versionID="9101efbb24e5b65c0674bbf814e1847e">
  <xsd:schema xmlns:xsd="http://www.w3.org/2001/XMLSchema" xmlns:xs="http://www.w3.org/2001/XMLSchema" xmlns:p="http://schemas.microsoft.com/office/2006/metadata/properties" xmlns:ns2="c7d115d2-a22b-441c-a8fd-47890bb02cd9" xmlns:ns3="d27b7ea0-ce3f-4508-b72e-60d1687a6741" targetNamespace="http://schemas.microsoft.com/office/2006/metadata/properties" ma:root="true" ma:fieldsID="fd7a6f5dc546046c69d49b01e182f51c" ns2:_="" ns3:_="">
    <xsd:import namespace="c7d115d2-a22b-441c-a8fd-47890bb02cd9"/>
    <xsd:import namespace="d27b7ea0-ce3f-4508-b72e-60d1687a674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115d2-a22b-441c-a8fd-47890bb02c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733ad1a4-bcb6-4664-8873-2816a39d139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7b7ea0-ce3f-4508-b72e-60d1687a6741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1a5721e9-b7ce-49f3-adc8-b60f50af2f74}" ma:internalName="TaxCatchAll" ma:showField="CatchAllData" ma:web="d27b7ea0-ce3f-4508-b72e-60d1687a674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A7FD4B2-9BEA-4947-9218-11DE347175E2}">
  <ds:schemaRefs>
    <ds:schemaRef ds:uri="http://schemas.microsoft.com/office/2006/metadata/properties"/>
    <ds:schemaRef ds:uri="http://schemas.microsoft.com/office/infopath/2007/PartnerControls"/>
    <ds:schemaRef ds:uri="d27b7ea0-ce3f-4508-b72e-60d1687a6741"/>
    <ds:schemaRef ds:uri="c7d115d2-a22b-441c-a8fd-47890bb02cd9"/>
  </ds:schemaRefs>
</ds:datastoreItem>
</file>

<file path=customXml/itemProps2.xml><?xml version="1.0" encoding="utf-8"?>
<ds:datastoreItem xmlns:ds="http://schemas.openxmlformats.org/officeDocument/2006/customXml" ds:itemID="{21402810-EAA0-4FC0-A9CC-A99654CA2DE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F4F9EA4-A00F-487E-9163-7EC99133F0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d115d2-a22b-441c-a8fd-47890bb02cd9"/>
    <ds:schemaRef ds:uri="d27b7ea0-ce3f-4508-b72e-60d1687a67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dfa-standard-screen-template (1)</Template>
  <TotalTime>68</TotalTime>
  <Words>162</Words>
  <Application>Microsoft Office PowerPoint</Application>
  <PresentationFormat>On-screen Show (4:3)</PresentationFormat>
  <Paragraphs>83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DFA Standard Screen PPT Template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Abbey Jeliazkova</dc:creator>
  <cp:lastModifiedBy>Abbey Jeliazkova</cp:lastModifiedBy>
  <cp:revision>6</cp:revision>
  <cp:lastPrinted>2018-07-31T00:46:12Z</cp:lastPrinted>
  <dcterms:created xsi:type="dcterms:W3CDTF">2023-10-25T22:25:25Z</dcterms:created>
  <dcterms:modified xsi:type="dcterms:W3CDTF">2024-05-16T21:58:32Z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0x0101006A45313F551A814E9BD8167EB4EF1B1B</vt:lpwstr>
  </property>
</Properties>
</file>